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0" r:id="rId5"/>
    <p:sldId id="261" r:id="rId6"/>
    <p:sldId id="265" r:id="rId7"/>
    <p:sldId id="266" r:id="rId8"/>
    <p:sldId id="264" r:id="rId9"/>
    <p:sldId id="267" r:id="rId10"/>
    <p:sldId id="280" r:id="rId11"/>
    <p:sldId id="269" r:id="rId12"/>
    <p:sldId id="270" r:id="rId13"/>
    <p:sldId id="271" r:id="rId14"/>
    <p:sldId id="272" r:id="rId15"/>
    <p:sldId id="279" r:id="rId16"/>
    <p:sldId id="275" r:id="rId17"/>
    <p:sldId id="277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7" autoAdjust="0"/>
    <p:restoredTop sz="8853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3.2374180646594822E-2"/>
          <c:y val="0.14285273858460201"/>
          <c:w val="0.50750728551528457"/>
          <c:h val="0.689479502277525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explosion val="1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</c:dPt>
          <c:dLbls>
            <c:dLbl>
              <c:idx val="0"/>
              <c:layout>
                <c:manualLayout>
                  <c:x val="-0.37520555774083164"/>
                  <c:y val="-0.2615042364573870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50" baseline="0" dirty="0" smtClean="0"/>
                      <a:t>10631,21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2060814564147533"/>
                  <c:y val="0.1518863100178412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26721,77</a:t>
                    </a:r>
                  </a:p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400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</c:dLbl>
            <c:delete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26721.77</c:v>
                </c:pt>
                <c:pt idx="1">
                  <c:v>10631.210000000001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326203071453561"/>
          <c:y val="0.22319658926785899"/>
          <c:w val="0.33548964644954038"/>
          <c:h val="0.4290773247416950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</a:t>
            </a:r>
            <a:r>
              <a:rPr lang="ru-RU" dirty="0" smtClean="0"/>
              <a:t>23 год</a:t>
            </a:r>
          </a:p>
        </c:rich>
      </c:tx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3.2374180646594801E-2"/>
          <c:y val="0.14285273858460201"/>
          <c:w val="0.50750728551528457"/>
          <c:h val="0.68947950227752541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55326203071453561"/>
          <c:y val="0.2231965892678589"/>
          <c:w val="0.33548964644954038"/>
          <c:h val="0.4290773247416950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4455.9000000000005</c:v>
                </c:pt>
                <c:pt idx="1">
                  <c:v>236.4</c:v>
                </c:pt>
                <c:pt idx="2" formatCode="0.0">
                  <c:v>97.39</c:v>
                </c:pt>
                <c:pt idx="3">
                  <c:v>1105.83</c:v>
                </c:pt>
                <c:pt idx="4">
                  <c:v>17232.669999999995</c:v>
                </c:pt>
                <c:pt idx="5" formatCode="0.0">
                  <c:v>11978.26</c:v>
                </c:pt>
                <c:pt idx="6" formatCode="0.0">
                  <c:v>893.7700000000001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136148952793643"/>
          <c:y val="4.9988468229268522E-2"/>
          <c:w val="0.28027565380363501"/>
          <c:h val="0.81072215604735898"/>
        </c:manualLayout>
      </c:layout>
      <c:spPr>
        <a:ln w="635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Liberation Serif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#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 на сидр, </a:t>
          </a:r>
          <a:r>
            <a:rPr lang="ru-RU" sz="1600" b="1" dirty="0" err="1" smtClean="0"/>
            <a:t>пуаре</a:t>
          </a:r>
          <a:r>
            <a:rPr lang="ru-RU" sz="1600" b="1" dirty="0" smtClean="0"/>
            <a:t>, медовуху;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FC452A1E-C702-43E6-8002-C6B8A54562B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оказания платных услуг (работ) и компенсации затрат государству;</a:t>
          </a:r>
          <a:endParaRPr lang="ru-RU" sz="1600" b="1" dirty="0"/>
        </a:p>
      </dgm:t>
    </dgm:pt>
    <dgm:pt modelId="{5548C542-E1EB-4D03-A693-5A424C4EDED7}" type="parTrans" cxnId="{4F449419-D72F-4DFB-A0AB-7CDFD44F3FDE}">
      <dgm:prSet/>
      <dgm:spPr/>
      <dgm:t>
        <a:bodyPr/>
        <a:lstStyle/>
        <a:p>
          <a:endParaRPr lang="ru-RU"/>
        </a:p>
      </dgm:t>
    </dgm:pt>
    <dgm:pt modelId="{A7859072-71AD-410E-AE42-D5DFB7475CD2}" type="sibTrans" cxnId="{4F449419-D72F-4DFB-A0AB-7CDFD44F3FDE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59" custLinFactNeighborX="1842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33469" custLinFactNeighborX="188" custLinFactNeighborY="13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1223" custLinFactNeighborY="-6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511" custLinFactNeighborY="-127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-643" custLinFactNeighborY="-9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797A03FA-D6EA-4BCC-ACD1-37870B6629E1}" srcId="{C3539DC0-494A-4D21-9DCE-39FC2DA62467}" destId="{2124604A-A1B4-491B-B7BB-8991025B4D40}" srcOrd="2" destOrd="0" parTransId="{9F82B017-902F-4E2B-8017-FDABB6F42C13}" sibTransId="{11197A5F-F5A3-402A-911A-AA182C6FC7A4}"/>
    <dgm:cxn modelId="{FD975E96-CFC1-472E-A944-B2F41513C7AC}" srcId="{DB02B10F-DDC9-4820-853A-F2F262996B15}" destId="{D8E9EBDA-145D-482D-9236-B587A079A4CD}" srcOrd="4" destOrd="0" parTransId="{3B9653FA-DE9C-4E8E-9398-E8B75FAA3DE1}" sibTransId="{7418158C-BE56-46F1-9214-90CF75D473B0}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039BE18B-AEC6-4AAE-8F18-465A7C1211E5}" type="presOf" srcId="{3192BCED-8031-40C7-9089-83EE865BAAA0}" destId="{F721C7DA-5BAD-4359-8EA1-FED75A13117D}" srcOrd="0" destOrd="3" presId="urn:microsoft.com/office/officeart/2005/8/layout/chevron2"/>
    <dgm:cxn modelId="{0B7F3D06-DB86-4607-9A5B-EB07C3CAA8DA}" srcId="{DB02B10F-DDC9-4820-853A-F2F262996B15}" destId="{3985CEB5-DC13-4642-B8B9-694FAF10C408}" srcOrd="5" destOrd="0" parTransId="{A09D6365-CD17-421F-9806-2909A50100A4}" sibTransId="{43A44E28-D506-4138-AB4E-598BE39D4E0B}"/>
    <dgm:cxn modelId="{87C3DDC2-9CB0-461D-8993-3BD1AF081263}" type="presOf" srcId="{B7DE0008-5397-4FA0-8685-9AA2B615D8CE}" destId="{7C21BC16-FB2B-4788-BF5D-4361D883DF18}" srcOrd="0" destOrd="3" presId="urn:microsoft.com/office/officeart/2005/8/layout/chevron2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EF7E10B1-22BB-46F5-9889-C410E8E6E7AC}" type="presOf" srcId="{53BB405A-7C91-4E09-9A3B-A9C0BFE1C955}" destId="{F721C7DA-5BAD-4359-8EA1-FED75A13117D}" srcOrd="0" destOrd="6" presId="urn:microsoft.com/office/officeart/2005/8/layout/chevron2"/>
    <dgm:cxn modelId="{D6544BD3-8054-45B3-A9FE-16C2E82A7B55}" srcId="{DB02B10F-DDC9-4820-853A-F2F262996B15}" destId="{53BB405A-7C91-4E09-9A3B-A9C0BFE1C955}" srcOrd="6" destOrd="0" parTransId="{FE29AF40-D8F9-4D77-A865-314439AA75A9}" sibTransId="{F10D3F29-AD28-4B9B-B0F1-47842EECA4B6}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4F449419-D72F-4DFB-A0AB-7CDFD44F3FDE}" srcId="{C3539DC0-494A-4D21-9DCE-39FC2DA62467}" destId="{FC452A1E-C702-43E6-8002-C6B8A54562B0}" srcOrd="1" destOrd="0" parTransId="{5548C542-E1EB-4D03-A693-5A424C4EDED7}" sibTransId="{A7859072-71AD-410E-AE42-D5DFB7475CD2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9BF131B6-5609-43FA-A119-3245D5370822}" type="presOf" srcId="{D8E9EBDA-145D-482D-9236-B587A079A4CD}" destId="{F721C7DA-5BAD-4359-8EA1-FED75A13117D}" srcOrd="0" destOrd="4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0827AA6D-7E5A-4304-ADA6-E81200FCAECC}" type="presOf" srcId="{3985CEB5-DC13-4642-B8B9-694FAF10C408}" destId="{F721C7DA-5BAD-4359-8EA1-FED75A13117D}" srcOrd="0" destOrd="5" presId="urn:microsoft.com/office/officeart/2005/8/layout/chevron2"/>
    <dgm:cxn modelId="{B6260FAE-582F-4FA2-A736-AE5B17844AF2}" type="presOf" srcId="{2124604A-A1B4-491B-B7BB-8991025B4D40}" destId="{7C21BC16-FB2B-4788-BF5D-4361D883DF18}" srcOrd="0" destOrd="2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6A634A64-8C04-4E89-85A7-17AB0E0C56A6}" type="presOf" srcId="{FC452A1E-C702-43E6-8002-C6B8A54562B0}" destId="{7C21BC16-FB2B-4788-BF5D-4361D883DF18}" srcOrd="0" destOrd="1" presId="urn:microsoft.com/office/officeart/2005/8/layout/chevron2"/>
    <dgm:cxn modelId="{81169C16-2ACB-4635-A729-FA28C7C9D761}" srcId="{C3539DC0-494A-4D21-9DCE-39FC2DA62467}" destId="{B7DE0008-5397-4FA0-8685-9AA2B615D8CE}" srcOrd="3" destOrd="0" parTransId="{F702D108-6109-4434-BF30-BC2F5A1CD741}" sibTransId="{AAFEAF17-9198-4278-927A-CB30E5B0A961}"/>
    <dgm:cxn modelId="{F78E9D95-3595-4D15-AFC2-EA3150E87C5F}" srcId="{DB02B10F-DDC9-4820-853A-F2F262996B15}" destId="{3192BCED-8031-40C7-9089-83EE865BAAA0}" srcOrd="3" destOrd="0" parTransId="{C3C312BD-5C33-47F7-AAEB-22123756A890}" sibTransId="{98DC1B08-C569-4A48-BE6C-753EF9A729C3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#1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r>
            <a:rPr lang="ru-RU" sz="1500" dirty="0" smtClean="0"/>
            <a:t>«Жилищное хозяйство» – </a:t>
          </a:r>
        </a:p>
        <a:p>
          <a:r>
            <a:rPr lang="ru-RU" sz="1500" b="1" dirty="0" smtClean="0"/>
            <a:t>171,50 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tx1"/>
              </a:solidFill>
            </a:rPr>
            <a:t>Уплата взноса на капитальный ремонт общего имущества в многоквартирных домах, принадлежащего муниципальному образованию Павловское – </a:t>
          </a:r>
          <a:r>
            <a:rPr lang="ru-RU" sz="1200" b="1" baseline="0" dirty="0" smtClean="0">
              <a:solidFill>
                <a:schemeClr val="tx1"/>
              </a:solidFill>
            </a:rPr>
            <a:t>171,50 тыс.руб.</a:t>
          </a:r>
          <a:endParaRPr lang="ru-RU" sz="1200" b="1" baseline="0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  <a:r>
            <a:rPr lang="ru-RU" sz="1500" dirty="0" smtClean="0"/>
            <a:t> </a:t>
          </a:r>
        </a:p>
        <a:p>
          <a:r>
            <a:rPr lang="ru-RU" sz="1500" dirty="0" smtClean="0"/>
            <a:t>«Коммунальное хозяйство» – </a:t>
          </a:r>
        </a:p>
        <a:p>
          <a:r>
            <a:rPr lang="ru-RU" sz="1500" b="1" dirty="0" smtClean="0"/>
            <a:t>873,41 тыс. руб.</a:t>
          </a:r>
        </a:p>
        <a:p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r>
            <a:rPr lang="ru-RU" sz="1500" dirty="0" smtClean="0"/>
            <a:t>«Благоустройство» –       </a:t>
          </a:r>
        </a:p>
        <a:p>
          <a:r>
            <a:rPr lang="ru-RU" sz="1500" b="1" dirty="0" smtClean="0"/>
            <a:t>6087,91 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200" b="1" dirty="0" smtClean="0">
              <a:solidFill>
                <a:schemeClr val="tx1"/>
              </a:solidFill>
            </a:rPr>
            <a:t>2244,11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dirty="0" smtClean="0">
              <a:solidFill>
                <a:schemeClr val="tx1"/>
              </a:solidFill>
            </a:rPr>
            <a:t>3717,43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Расходы на обеспечение мер на содержания мест захоронения– </a:t>
          </a:r>
        </a:p>
        <a:p>
          <a:r>
            <a:rPr lang="ru-RU" sz="1200" b="1" dirty="0" smtClean="0">
              <a:solidFill>
                <a:schemeClr val="tx1"/>
              </a:solidFill>
            </a:rPr>
            <a:t>44,27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F1FC5F43-2E53-453E-BA1E-455B2BD00301}">
      <dgm:prSet phldrT="[Текст]" custT="1"/>
      <dgm:spPr/>
      <dgm:t>
        <a:bodyPr/>
        <a:lstStyle/>
        <a:p>
          <a:endParaRPr lang="ru-RU" sz="16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Мероприятия в области коммунального хозяйства в рамках </a:t>
          </a:r>
          <a:r>
            <a:rPr lang="ru-RU" sz="1200" dirty="0" err="1" smtClean="0">
              <a:solidFill>
                <a:schemeClr val="tx1"/>
              </a:solidFill>
            </a:rPr>
            <a:t>непрограммных</a:t>
          </a:r>
          <a:r>
            <a:rPr lang="ru-RU" sz="1200" dirty="0" smtClean="0">
              <a:solidFill>
                <a:schemeClr val="tx1"/>
              </a:solidFill>
            </a:rPr>
            <a:t> расходов (Закупка </a:t>
          </a:r>
          <a:r>
            <a:rPr lang="ru-RU" sz="1200" dirty="0" err="1" smtClean="0">
              <a:solidFill>
                <a:schemeClr val="tx1"/>
              </a:solidFill>
            </a:rPr>
            <a:t>товаров,работ</a:t>
          </a:r>
          <a:r>
            <a:rPr lang="ru-RU" sz="1200" dirty="0" smtClean="0">
              <a:solidFill>
                <a:schemeClr val="tx1"/>
              </a:solidFill>
            </a:rPr>
            <a:t> и услуг для государственных (муниципальных) нужд)  – </a:t>
          </a:r>
          <a:r>
            <a:rPr lang="ru-RU" sz="1200" b="1" dirty="0" smtClean="0">
              <a:solidFill>
                <a:schemeClr val="tx1"/>
              </a:solidFill>
            </a:rPr>
            <a:t>873,41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  <a:p>
          <a:endParaRPr lang="ru-RU" sz="1400" dirty="0" smtClean="0">
            <a:solidFill>
              <a:schemeClr val="tx1"/>
            </a:solidFill>
          </a:endParaRPr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48627B1F-E7CA-4FA5-A2E5-B7F69473E8D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годы»– </a:t>
          </a:r>
          <a:r>
            <a:rPr lang="ru-RU" sz="1200" b="1" dirty="0" smtClean="0">
              <a:solidFill>
                <a:schemeClr val="tx1"/>
              </a:solidFill>
            </a:rPr>
            <a:t>82,10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33BCAB70-C878-43B8-9803-BB1B40E0AFA1}" type="parTrans" cxnId="{74066E60-C807-48DE-A07A-2775F78D0A10}">
      <dgm:prSet/>
      <dgm:spPr/>
      <dgm:t>
        <a:bodyPr/>
        <a:lstStyle/>
        <a:p>
          <a:endParaRPr lang="ru-RU"/>
        </a:p>
      </dgm:t>
    </dgm:pt>
    <dgm:pt modelId="{4F9E241C-EA0B-4313-B7EC-382FA9C34ED2}" type="sibTrans" cxnId="{74066E60-C807-48DE-A07A-2775F78D0A10}">
      <dgm:prSet/>
      <dgm:spPr/>
      <dgm:t>
        <a:bodyPr/>
        <a:lstStyle/>
        <a:p>
          <a:endParaRPr lang="ru-RU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 custScaleX="83840" custScaleY="95061" custLinFactNeighborX="-71" custLinFactNeighborY="-6211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6" custScaleX="61207" custScaleY="684624" custLinFactNeighborX="1957" custLinFactNeighborY="-5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86456" custScaleY="95062" custLinFactNeighborX="-6116" custLinFactNeighborY="-2469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1" presStyleCnt="6" custAng="0" custScaleX="62302" custScaleY="99897" custLinFactNeighborX="-5911" custLinFactNeighborY="-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 custScaleX="141495" custScaleY="95063" custLinFactNeighborX="-11232" custLinFactNeighborY="-3703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2" presStyleCnt="6" custScaleX="140154" custScaleY="79620" custLinFactY="28590" custLinFactNeighborX="-128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3" presStyleCnt="6" custScaleX="116826" custScaleY="72761" custLinFactY="-114332" custLinFactNeighborX="-3961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F520397D-5520-4865-A7C2-CA908C2F8381}" type="pres">
      <dgm:prSet presAssocID="{48627B1F-E7CA-4FA5-A2E5-B7F69473E8D5}" presName="childNode" presStyleLbl="node1" presStyleIdx="4" presStyleCnt="6" custScaleX="157517" custScaleY="196272" custLinFactY="-20313" custLinFactNeighborX="-192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36466-F69E-4FF5-861F-FC0898966C19}" type="pres">
      <dgm:prSet presAssocID="{48627B1F-E7CA-4FA5-A2E5-B7F69473E8D5}" presName="aSpace2" presStyleCnt="0"/>
      <dgm:spPr/>
    </dgm:pt>
    <dgm:pt modelId="{CE4354FE-4F83-425A-84AD-DF9284C83F7C}" type="pres">
      <dgm:prSet presAssocID="{ADF818C2-847B-4A84-86EF-0B4206AC8F8A}" presName="childNode" presStyleLbl="node1" presStyleIdx="5" presStyleCnt="6" custScaleX="135106" custLinFactY="-15606" custLinFactNeighborX="6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673E9CEF-1F02-42F3-BAA5-BB14300D1CDD}" type="presOf" srcId="{48627B1F-E7CA-4FA5-A2E5-B7F69473E8D5}" destId="{F520397D-5520-4865-A7C2-CA908C2F8381}" srcOrd="0" destOrd="0" presId="urn:microsoft.com/office/officeart/2005/8/layout/lProcess2"/>
    <dgm:cxn modelId="{E35D8193-1411-4C4F-9418-3A75A1A97518}" srcId="{16830507-7D57-4F55-89A3-FCA162AB9D7D}" destId="{ADF818C2-847B-4A84-86EF-0B4206AC8F8A}" srcOrd="3" destOrd="0" parTransId="{DB5B216B-CAD8-44BE-8816-027986FDE3B9}" sibTransId="{312B0D9C-F60C-4369-BC16-916D7C2DA26C}"/>
    <dgm:cxn modelId="{74066E60-C807-48DE-A07A-2775F78D0A10}" srcId="{16830507-7D57-4F55-89A3-FCA162AB9D7D}" destId="{48627B1F-E7CA-4FA5-A2E5-B7F69473E8D5}" srcOrd="2" destOrd="0" parTransId="{33BCAB70-C878-43B8-9803-BB1B40E0AFA1}" sibTransId="{4F9E241C-EA0B-4313-B7EC-382FA9C34ED2}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B88AE251-259C-4DAE-B864-13B57607CD41}" srcId="{7B2F4376-2505-4BA9-A5D6-6421F7D8606D}" destId="{F1FC5F43-2E53-453E-BA1E-455B2BD00301}" srcOrd="0" destOrd="0" parTransId="{B86E772B-79C9-4FA1-BA31-03684F99AF07}" sibTransId="{04765D81-77C2-45BB-9BD4-ECE67F1BCC7C}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E2C287A-FAFB-4120-A4DC-9158713E4F8F}" type="presParOf" srcId="{9F6ADCAF-6130-42B5-91FE-63E729A3161D}" destId="{45C300AE-3278-47DB-953F-7A87CFE762BF}" srcOrd="0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AE9250B5-BEA0-4C35-9675-BA6858F71CBB}" type="presParOf" srcId="{68A5ECDF-7389-47FB-87E3-2B1E42172F74}" destId="{F520397D-5520-4865-A7C2-CA908C2F8381}" srcOrd="4" destOrd="0" presId="urn:microsoft.com/office/officeart/2005/8/layout/lProcess2"/>
    <dgm:cxn modelId="{9844ABF6-F79A-43F6-B038-B630D380DBAC}" type="presParOf" srcId="{68A5ECDF-7389-47FB-87E3-2B1E42172F74}" destId="{C8536466-F69E-4FF5-861F-FC0898966C19}" srcOrd="5" destOrd="0" presId="urn:microsoft.com/office/officeart/2005/8/layout/lProcess2"/>
    <dgm:cxn modelId="{869C509B-45B2-44AA-8787-15688905A252}" type="presParOf" srcId="{68A5ECDF-7389-47FB-87E3-2B1E42172F74}" destId="{CE4354FE-4F83-425A-84AD-DF9284C83F7C}" srcOrd="6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029" y="0"/>
        <a:ext cx="3981013" cy="536278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484" y="0"/>
        <a:ext cx="3830541" cy="546312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0"/>
        <a:ext cx="4666118" cy="939053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0" y="0"/>
        <a:ext cx="3110745" cy="939053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933594"/>
        <a:ext cx="4661561" cy="939053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3797" y="1033101"/>
        <a:ext cx="3107707" cy="967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38063" y="296785"/>
          <a:ext cx="1928979" cy="1335409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8063" y="296785"/>
        <a:ext cx="1928979" cy="1335409"/>
      </dsp:txXfrm>
    </dsp:sp>
    <dsp:sp modelId="{F721C7DA-5BAD-4359-8EA1-FED75A13117D}">
      <dsp:nvSpPr>
        <dsp:cNvPr id="0" name=""/>
        <dsp:cNvSpPr/>
      </dsp:nvSpPr>
      <dsp:spPr>
        <a:xfrm rot="5400000">
          <a:off x="4239494" y="-2308323"/>
          <a:ext cx="1368802" cy="631998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 на сидр, </a:t>
          </a:r>
          <a:r>
            <a:rPr lang="ru-RU" sz="1600" b="1" kern="1200" dirty="0" err="1" smtClean="0"/>
            <a:t>пуаре</a:t>
          </a:r>
          <a:r>
            <a:rPr lang="ru-RU" sz="1600" b="1" kern="1200" dirty="0" smtClean="0"/>
            <a:t>, медовуху;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4239494" y="-2308323"/>
        <a:ext cx="1368802" cy="6319989"/>
      </dsp:txXfrm>
    </dsp:sp>
    <dsp:sp modelId="{CD187842-0613-471F-BE65-5241B8C1D879}">
      <dsp:nvSpPr>
        <dsp:cNvPr id="0" name=""/>
        <dsp:cNvSpPr/>
      </dsp:nvSpPr>
      <dsp:spPr>
        <a:xfrm rot="5400000">
          <a:off x="-150975" y="2191837"/>
          <a:ext cx="1872700" cy="13627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50975" y="2191837"/>
        <a:ext cx="1872700" cy="1362711"/>
      </dsp:txXfrm>
    </dsp:sp>
    <dsp:sp modelId="{7C21BC16-FB2B-4788-BF5D-4361D883DF18}">
      <dsp:nvSpPr>
        <dsp:cNvPr id="0" name=""/>
        <dsp:cNvSpPr/>
      </dsp:nvSpPr>
      <dsp:spPr>
        <a:xfrm rot="5400000">
          <a:off x="3988560" y="-532195"/>
          <a:ext cx="1697483" cy="621825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оказания платных услуг (работ) и компенсации затрат государству;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5400000">
        <a:off x="3988560" y="-532195"/>
        <a:ext cx="1697483" cy="6218253"/>
      </dsp:txXfrm>
    </dsp:sp>
    <dsp:sp modelId="{53A21676-D815-483C-B194-9EF0787EA493}">
      <dsp:nvSpPr>
        <dsp:cNvPr id="0" name=""/>
        <dsp:cNvSpPr/>
      </dsp:nvSpPr>
      <dsp:spPr>
        <a:xfrm rot="5400000">
          <a:off x="83563" y="3588849"/>
          <a:ext cx="1577781" cy="1456865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83563" y="3588849"/>
        <a:ext cx="1577781" cy="1456865"/>
      </dsp:txXfrm>
    </dsp:sp>
    <dsp:sp modelId="{FE457F36-B053-44D9-91F4-A009CB613B5F}">
      <dsp:nvSpPr>
        <dsp:cNvPr id="0" name=""/>
        <dsp:cNvSpPr/>
      </dsp:nvSpPr>
      <dsp:spPr>
        <a:xfrm rot="5400000">
          <a:off x="3351019" y="1977598"/>
          <a:ext cx="1095880" cy="434149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5400000">
        <a:off x="3351019" y="1977598"/>
        <a:ext cx="1095880" cy="4341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2263" y="0"/>
          <a:ext cx="1697712" cy="55445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171,50 </a:t>
          </a:r>
          <a:r>
            <a:rPr lang="ru-RU" sz="1500" b="1" kern="1200" dirty="0" smtClean="0"/>
            <a:t>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2263" y="0"/>
        <a:ext cx="1697712" cy="1663372"/>
      </dsp:txXfrm>
    </dsp:sp>
    <dsp:sp modelId="{02BA18B2-6F33-4713-8592-481FF32EA9E3}">
      <dsp:nvSpPr>
        <dsp:cNvPr id="0" name=""/>
        <dsp:cNvSpPr/>
      </dsp:nvSpPr>
      <dsp:spPr>
        <a:xfrm>
          <a:off x="388497" y="1440158"/>
          <a:ext cx="991525" cy="3789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</a:rPr>
            <a:t>Уплата взноса на капитальный ремонт общего имущества в многоквартирных домах, принадлежащего муниципальному образованию Павловское – </a:t>
          </a:r>
          <a:r>
            <a:rPr lang="ru-RU" sz="1200" b="1" kern="1200" baseline="0" dirty="0" smtClean="0">
              <a:solidFill>
                <a:schemeClr val="tx1"/>
              </a:solidFill>
            </a:rPr>
            <a:t>171,50 </a:t>
          </a:r>
          <a:r>
            <a:rPr lang="ru-RU" sz="1200" b="1" kern="1200" baseline="0" dirty="0" smtClean="0">
              <a:solidFill>
                <a:schemeClr val="tx1"/>
              </a:solidFill>
            </a:rPr>
            <a:t>тыс.руб.</a:t>
          </a:r>
          <a:endParaRPr lang="ru-RU" sz="1200" b="1" kern="1200" baseline="0" dirty="0">
            <a:solidFill>
              <a:schemeClr val="tx1"/>
            </a:solidFill>
          </a:endParaRPr>
        </a:p>
      </dsp:txBody>
      <dsp:txXfrm>
        <a:off x="388497" y="1440158"/>
        <a:ext cx="991525" cy="3789417"/>
      </dsp:txXfrm>
    </dsp:sp>
    <dsp:sp modelId="{7A044CD0-97B4-4732-9EEF-2F36F95C78FC}">
      <dsp:nvSpPr>
        <dsp:cNvPr id="0" name=""/>
        <dsp:cNvSpPr/>
      </dsp:nvSpPr>
      <dsp:spPr>
        <a:xfrm>
          <a:off x="1729439" y="0"/>
          <a:ext cx="1750685" cy="55446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  <a:r>
            <a:rPr lang="ru-R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«Коммунальное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873,41 </a:t>
          </a:r>
          <a:r>
            <a:rPr lang="ru-RU" sz="1500" b="1" kern="1200" dirty="0" smtClean="0"/>
            <a:t>тыс. руб.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>
        <a:off x="1729439" y="0"/>
        <a:ext cx="1750685" cy="1663389"/>
      </dsp:txXfrm>
    </dsp:sp>
    <dsp:sp modelId="{45C300AE-3278-47DB-953F-7A87CFE762BF}">
      <dsp:nvSpPr>
        <dsp:cNvPr id="0" name=""/>
        <dsp:cNvSpPr/>
      </dsp:nvSpPr>
      <dsp:spPr>
        <a:xfrm>
          <a:off x="2128239" y="1397267"/>
          <a:ext cx="1009264" cy="3787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в области коммунального хозяйства в рамках </a:t>
          </a:r>
          <a:r>
            <a:rPr lang="ru-RU" sz="1200" kern="1200" dirty="0" err="1" smtClean="0">
              <a:solidFill>
                <a:schemeClr val="tx1"/>
              </a:solidFill>
            </a:rPr>
            <a:t>непрограммных</a:t>
          </a:r>
          <a:r>
            <a:rPr lang="ru-RU" sz="1200" kern="1200" dirty="0" smtClean="0">
              <a:solidFill>
                <a:schemeClr val="tx1"/>
              </a:solidFill>
            </a:rPr>
            <a:t> расходов (Закупка </a:t>
          </a:r>
          <a:r>
            <a:rPr lang="ru-RU" sz="1200" kern="1200" dirty="0" err="1" smtClean="0">
              <a:solidFill>
                <a:schemeClr val="tx1"/>
              </a:solidFill>
            </a:rPr>
            <a:t>товаров,работ</a:t>
          </a:r>
          <a:r>
            <a:rPr lang="ru-RU" sz="1200" kern="1200" dirty="0" smtClean="0">
              <a:solidFill>
                <a:schemeClr val="tx1"/>
              </a:solidFill>
            </a:rPr>
            <a:t> и услуг для государственных (муниципальных) нужд)  – </a:t>
          </a:r>
          <a:r>
            <a:rPr lang="ru-RU" sz="1200" b="1" kern="1200" dirty="0" smtClean="0">
              <a:solidFill>
                <a:schemeClr val="tx1"/>
              </a:solidFill>
            </a:rPr>
            <a:t>873,41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</a:endParaRPr>
        </a:p>
      </dsp:txBody>
      <dsp:txXfrm>
        <a:off x="2128239" y="1397267"/>
        <a:ext cx="1009264" cy="3787316"/>
      </dsp:txXfrm>
    </dsp:sp>
    <dsp:sp modelId="{027071A5-03A5-48B4-B0B7-498886322CA0}">
      <dsp:nvSpPr>
        <dsp:cNvPr id="0" name=""/>
        <dsp:cNvSpPr/>
      </dsp:nvSpPr>
      <dsp:spPr>
        <a:xfrm>
          <a:off x="3528399" y="0"/>
          <a:ext cx="2865194" cy="55446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«Благоустройство» –  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6087,91 тыс</a:t>
          </a:r>
          <a:r>
            <a:rPr lang="ru-RU" sz="1500" b="1" kern="1200" dirty="0" smtClean="0"/>
            <a:t>. руб.</a:t>
          </a:r>
          <a:endParaRPr lang="ru-RU" sz="1500" b="1" kern="1200" dirty="0"/>
        </a:p>
      </dsp:txBody>
      <dsp:txXfrm>
        <a:off x="3528399" y="0"/>
        <a:ext cx="2865194" cy="1663407"/>
      </dsp:txXfrm>
    </dsp:sp>
    <dsp:sp modelId="{D6732C26-C81D-4024-84F0-8B1DF34DAEE4}">
      <dsp:nvSpPr>
        <dsp:cNvPr id="0" name=""/>
        <dsp:cNvSpPr/>
      </dsp:nvSpPr>
      <dsp:spPr>
        <a:xfrm>
          <a:off x="4032454" y="2088231"/>
          <a:ext cx="2270431" cy="609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2244,11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032454" y="2088231"/>
        <a:ext cx="2270431" cy="609462"/>
      </dsp:txXfrm>
    </dsp:sp>
    <dsp:sp modelId="{5FC1CCE3-9B5C-4EEB-9D61-5B09925B04BE}">
      <dsp:nvSpPr>
        <dsp:cNvPr id="0" name=""/>
        <dsp:cNvSpPr/>
      </dsp:nvSpPr>
      <dsp:spPr>
        <a:xfrm>
          <a:off x="3600395" y="1368149"/>
          <a:ext cx="1892528" cy="556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kern="1200" dirty="0" smtClean="0">
              <a:solidFill>
                <a:schemeClr val="tx1"/>
              </a:solidFill>
            </a:rPr>
            <a:t>3717,43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600395" y="1368149"/>
        <a:ext cx="1892528" cy="556959"/>
      </dsp:txXfrm>
    </dsp:sp>
    <dsp:sp modelId="{F520397D-5520-4865-A7C2-CA908C2F8381}">
      <dsp:nvSpPr>
        <dsp:cNvPr id="0" name=""/>
        <dsp:cNvSpPr/>
      </dsp:nvSpPr>
      <dsp:spPr>
        <a:xfrm>
          <a:off x="3600404" y="2880317"/>
          <a:ext cx="2551704" cy="150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годы»– </a:t>
          </a:r>
          <a:r>
            <a:rPr lang="ru-RU" sz="1200" b="1" kern="1200" dirty="0" smtClean="0">
              <a:solidFill>
                <a:schemeClr val="tx1"/>
              </a:solidFill>
            </a:rPr>
            <a:t>82,10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600404" y="2880317"/>
        <a:ext cx="2551704" cy="1502391"/>
      </dsp:txXfrm>
    </dsp:sp>
    <dsp:sp modelId="{CE4354FE-4F83-425A-84AD-DF9284C83F7C}">
      <dsp:nvSpPr>
        <dsp:cNvPr id="0" name=""/>
        <dsp:cNvSpPr/>
      </dsp:nvSpPr>
      <dsp:spPr>
        <a:xfrm>
          <a:off x="4104461" y="4536502"/>
          <a:ext cx="2188656" cy="765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Расходы на обеспечение мер на содержания мест захоронения–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44,27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104461" y="4536502"/>
        <a:ext cx="2188656" cy="76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664" y="1412776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БЮДЖЕТА 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ДЛЯ ГРАЖДАН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ЗА 2021 ГОД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Муниципальное образование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Павловское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Павловское, 2022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авловское СП_герб цвет с вч с кор"/>
          <p:cNvPicPr>
            <a:picLocks noChangeAspect="1" noChangeArrowheads="1"/>
          </p:cNvPicPr>
          <p:nvPr/>
        </p:nvPicPr>
        <p:blipFill>
          <a:blip r:embed="rId2" cstate="print"/>
          <a:srcRect l="18231" t="29413" r="20998" b="3017"/>
          <a:stretch>
            <a:fillRect/>
          </a:stretch>
        </p:blipFill>
        <p:spPr bwMode="auto">
          <a:xfrm>
            <a:off x="467544" y="188639"/>
            <a:ext cx="1512168" cy="2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281" y="1052736"/>
          <a:ext cx="911171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217523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 2021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236,40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236,40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деятельности 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97,39 тыс. руб.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012160" y="3429000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4509120"/>
            <a:ext cx="4032448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по пожарной безопасности 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96,39 тыс. руб.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75656" y="3429000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509120"/>
            <a:ext cx="360040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безопасности людей на водных объектах–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1,00 тыс. руб.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8680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направления деятельности –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1105,83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504056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420888"/>
            <a:ext cx="43204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14,65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933056"/>
            <a:ext cx="43204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Другие вопросы в области национальной экономики–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1091,18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851920" y="3429000"/>
            <a:ext cx="1656184" cy="504056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836712"/>
          <a:ext cx="66247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6876256" y="692696"/>
            <a:ext cx="1820716" cy="5688647"/>
            <a:chOff x="1843715" y="0"/>
            <a:chExt cx="1676700" cy="56886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843715" y="144016"/>
              <a:ext cx="1676700" cy="5544631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843715" y="0"/>
              <a:ext cx="1676700" cy="2088232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Подраздел</a:t>
              </a:r>
              <a:r>
                <a:rPr lang="ru-RU" sz="1500" kern="1200" dirty="0" smtClean="0"/>
                <a:t>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«Другие вопросы в области жилищно-коммунального хозяйства» –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10099,85 тыс. руб.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930014" y="2420888"/>
            <a:ext cx="1674434" cy="3744416"/>
            <a:chOff x="7252519" y="2551392"/>
            <a:chExt cx="2116604" cy="33123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252519" y="2551392"/>
              <a:ext cx="2116604" cy="33123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275588" y="3055448"/>
              <a:ext cx="2008580" cy="1414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</a:rPr>
                <a:t>Расходы на обеспечение деятельности (оказание услуг) МКУ "Павловское"  -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10099,85 тыс. руб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.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«Культура»  –   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11978,26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774941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73016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культуры–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132,00 тыс.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645024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Повышение оплаты труда работников бюджетной сферы в соответствии с указами Президента Российской Федерации от 07 мая 2012 года №597, от 01 июня 2012 года №761 (Расходы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фондами) –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2621,00 тыс.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3645024"/>
            <a:ext cx="2664296" cy="24613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на обеспечение деятельности (оказание услуг) МКУК "Павловский </a:t>
            </a:r>
            <a:r>
              <a:rPr lang="ru-RU" dirty="0" err="1" smtClean="0">
                <a:solidFill>
                  <a:schemeClr val="tx1"/>
                </a:solidFill>
              </a:rPr>
              <a:t>культурно-досуговый</a:t>
            </a:r>
            <a:r>
              <a:rPr lang="ru-RU" dirty="0" smtClean="0">
                <a:solidFill>
                  <a:schemeClr val="tx1"/>
                </a:solidFill>
              </a:rPr>
              <a:t> центр"–</a:t>
            </a:r>
            <a:r>
              <a:rPr lang="ru-RU" b="1" dirty="0" smtClean="0">
                <a:solidFill>
                  <a:schemeClr val="tx1"/>
                </a:solidFill>
              </a:rPr>
              <a:t>9225,26 тыс. руб.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4631" y="2852935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196752"/>
            <a:ext cx="3888432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«Социальное обеспечение»–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62,40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17171" y="291838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438220" y="291895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к государственным пенсиям муниципальным служащим–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62,40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861048"/>
            <a:ext cx="374441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Мероприятия по обеспечению жильем по муниципальной программе "Обеспечение жильем молодых семей муниципального образования Павловское  на 2021 - 2025 годы«–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831,37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196752"/>
            <a:ext cx="3816424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«Охрана семьи и детства»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831,37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Колбина С.В\культура\для буклета\фото красивая деревня\Брутов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3556306" cy="22691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муниципального образования Павловское сельское поселение 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Суздальского района Владимирской области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601273, Владимирская область, Суздальский район, с. Павловское, ул. Школьная, 17а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8(49231) 7-22-30, 7-22-81, 7-22-97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pavlovskoe_sp@mail.ru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Z:\Колбина С.В\культура\фото красивая деревня\улово\Улово фото\2472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3393497" cy="2280814"/>
          </a:xfrm>
          <a:prstGeom prst="rect">
            <a:avLst/>
          </a:prstGeom>
          <a:noFill/>
        </p:spPr>
      </p:pic>
      <p:pic>
        <p:nvPicPr>
          <p:cNvPr id="1028" name="Picture 4" descr="Z:\Колбина С.В\культура\для буклета\фото красивая деревня\Садовый площадь.JPG"/>
          <p:cNvPicPr>
            <a:picLocks noChangeAspect="1" noChangeArrowheads="1"/>
          </p:cNvPicPr>
          <p:nvPr/>
        </p:nvPicPr>
        <p:blipFill>
          <a:blip r:embed="rId4" cstate="print"/>
          <a:srcRect t="6276" r="1160"/>
          <a:stretch>
            <a:fillRect/>
          </a:stretch>
        </p:blipFill>
        <p:spPr bwMode="auto">
          <a:xfrm>
            <a:off x="179512" y="692696"/>
            <a:ext cx="3312368" cy="2355702"/>
          </a:xfrm>
          <a:prstGeom prst="rect">
            <a:avLst/>
          </a:prstGeom>
          <a:noFill/>
        </p:spPr>
      </p:pic>
      <p:pic>
        <p:nvPicPr>
          <p:cNvPr id="1026" name="Picture 2" descr="Z:\ФОТОГРАФИИ\Фото 2020\фото памятников после ремонта 2020\Садовый\IMG-8a27fa9826efc9078f98ef469ec65d4a-V.jpg"/>
          <p:cNvPicPr>
            <a:picLocks noChangeAspect="1" noChangeArrowheads="1"/>
          </p:cNvPicPr>
          <p:nvPr/>
        </p:nvPicPr>
        <p:blipFill>
          <a:blip r:embed="rId5" cstate="print"/>
          <a:srcRect b="19643"/>
          <a:stretch>
            <a:fillRect/>
          </a:stretch>
        </p:blipFill>
        <p:spPr bwMode="auto">
          <a:xfrm>
            <a:off x="6156176" y="404664"/>
            <a:ext cx="2448272" cy="2623149"/>
          </a:xfrm>
          <a:prstGeom prst="rect">
            <a:avLst/>
          </a:prstGeom>
          <a:noFill/>
        </p:spPr>
      </p:pic>
      <p:pic>
        <p:nvPicPr>
          <p:cNvPr id="1031" name="Picture 7" descr="X:\Шумакова\фото\фото Администрация МО Павловско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844824"/>
            <a:ext cx="4032448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4046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Павловского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 муниципального 	образования Павловское сельское поселение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Павловского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94116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муниципального образования Павловское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Е.Н.Хусаинова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Владелец\Desktop\_pavlovskoe_karta_gradostroitel-naya.jpg"/>
          <p:cNvPicPr>
            <a:picLocks noChangeAspect="1" noChangeArrowheads="1"/>
          </p:cNvPicPr>
          <p:nvPr/>
        </p:nvPicPr>
        <p:blipFill>
          <a:blip r:embed="rId3" cstate="print"/>
          <a:srcRect l="801" t="8001" r="11600" b="5901"/>
          <a:stretch>
            <a:fillRect/>
          </a:stretch>
        </p:blipFill>
        <p:spPr bwMode="auto">
          <a:xfrm>
            <a:off x="179512" y="1196752"/>
            <a:ext cx="301292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   образование   Павловское   сельское   поселение   Суздальского   района Владимирской области образовано в 2005 году (нормативный акт № 6503 от 16.05.2005 г.).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муниципального образования Павловское сельское поселение установлены законом Владимирской области от 26.11.2004 г. № 190-03 «О наделении муниципального образования Суздальский   район   статусом   муниципального  района   и   соответствующим статусом муниципальных образований в его составе и установлении их границ»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Павловское сельское поселение Суздальского района Владимирской области имеет статус сельского поселения, установленный вышеуказанным областным законом в соответствии с пунктом 1 части 1 статьи 85 Федерального закона от 06.10.03 г. № 131-ФЗ « Об общих принципах организации местного самоуправления в РФ». После вступления в силу Федерального закона № 131-ФЗ в муниципальное образование вошли три сельских округа Павловский, Садовый,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Порецкий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которые включили в себя 22 населенных пункта численностью населения около 8 тысяч человек.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Конституции РФ население муниципального образования Павловское сельское поселение осуществляет местное самоуправление в соответствии с Федеральными законами , Законами Владимирской области и Уставом муниципального образования Павловское сельское поселение.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самоуправление, как выражение власти народа составляет одну из основ конституционного строя Российской Федерации.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– документ, содержащий основные положения решения Совета народных депутатов муниципального образования Павловское сельское поселение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МУНИЦИПАЛЬНОГО ОБРАЗОВАНИЯ ПАВЛОВСКОЕ СЕЛЬСКОЕ ПОСЕЛЕНИЕ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ЗА 2021 ГОД СОСТАВИЛИ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052736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779912" y="1412776"/>
          <a:ext cx="48965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352928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МУНИЦИПАЛЬНОГО ОБРАЗОВАНИЯ ПАВЛОВСКОЕ СЕЛЬСКОЕ ПОСЕЛЕНИЕ,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92696"/>
          <a:ext cx="8280921" cy="5693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3057"/>
                <a:gridCol w="1638932"/>
                <a:gridCol w="1638932"/>
              </a:tblGrid>
              <a:tr h="3009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2021 год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37433,29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37352,98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26724,64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26721,77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10708,65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10631,21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33083,00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36000,22</a:t>
                      </a:r>
                      <a:endParaRPr lang="ru-RU" sz="1400" b="1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4455,90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4455,90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236,40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236,40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97,39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1312,56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1105,83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18751,41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17232,67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11978,26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11978,26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893,97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893,77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5116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-312,60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+1352,76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2736"/>
          <a:ext cx="8352928" cy="5657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01670"/>
                <a:gridCol w="15512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26721,77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4585,98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186,91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физ.лиц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2225,63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16541,63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пошлина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(по обязательствам, возникшим до 01.01.2006 года)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-2,87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445,65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971,70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1527,35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10631,21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37352,98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</TotalTime>
  <Words>1009</Words>
  <Application>Microsoft Office PowerPoint</Application>
  <PresentationFormat>Экран (4:3)</PresentationFormat>
  <Paragraphs>211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IT</cp:lastModifiedBy>
  <cp:revision>212</cp:revision>
  <cp:lastPrinted>2019-04-11T10:04:00Z</cp:lastPrinted>
  <dcterms:created xsi:type="dcterms:W3CDTF">2018-02-28T05:25:00Z</dcterms:created>
  <dcterms:modified xsi:type="dcterms:W3CDTF">2024-04-04T07:55:37Z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D27B0FFEF14D49818CF842F92DD14DA1</vt:lpwstr>
  </property>
  <property fmtid="{D5CDD505-2E9C-101B-9397-08002B2CF9AE}" pid="3" name="KSOProductBuildVer">
    <vt:lpwstr>1049-11.2.0.10382</vt:lpwstr>
  </property>
</Properties>
</file>